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3" r:id="rId2"/>
    <p:sldId id="325" r:id="rId3"/>
    <p:sldId id="326" r:id="rId4"/>
    <p:sldId id="327" r:id="rId5"/>
  </p:sldIdLst>
  <p:sldSz cx="12192000" cy="6858000"/>
  <p:notesSz cx="6735763" cy="98663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35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7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61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69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39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05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49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pPr/>
              <a:t>29.04.2025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33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2024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14076"/>
              </p:ext>
            </p:extLst>
          </p:nvPr>
        </p:nvGraphicFramePr>
        <p:xfrm>
          <a:off x="1895813" y="1227787"/>
          <a:ext cx="10331839" cy="521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07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407">
                  <a:extLst>
                    <a:ext uri="{9D8B030D-6E8A-4147-A177-3AD203B41FA5}">
                      <a16:colId xmlns:a16="http://schemas.microsoft.com/office/drawing/2014/main" val="3249276863"/>
                    </a:ext>
                  </a:extLst>
                </a:gridCol>
                <a:gridCol w="4405815">
                  <a:extLst>
                    <a:ext uri="{9D8B030D-6E8A-4147-A177-3AD203B41FA5}">
                      <a16:colId xmlns:a16="http://schemas.microsoft.com/office/drawing/2014/main" val="743755744"/>
                    </a:ext>
                  </a:extLst>
                </a:gridCol>
                <a:gridCol w="2102376">
                  <a:extLst>
                    <a:ext uri="{9D8B030D-6E8A-4147-A177-3AD203B41FA5}">
                      <a16:colId xmlns:a16="http://schemas.microsoft.com/office/drawing/2014/main" val="97912022"/>
                    </a:ext>
                  </a:extLst>
                </a:gridCol>
              </a:tblGrid>
              <a:tr h="1341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>
                          <a:latin typeface="Vinnytsia Sans" panose="00000500000000000000" pitchFamily="50" charset="0"/>
                        </a:rPr>
                        <a:t>Стратегічна</a:t>
                      </a:r>
                      <a:r>
                        <a:rPr lang="ru-RU" sz="1600" kern="1200" dirty="0">
                          <a:latin typeface="Vinnytsia Sans" panose="00000500000000000000" pitchFamily="50" charset="0"/>
                        </a:rPr>
                        <a:t> ціль </a:t>
                      </a: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2024 рік</a:t>
                      </a:r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16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ru-RU" sz="1600" b="1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6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6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4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b="1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СТІЙКІСТЬ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41756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Інвестиції в розвиток об'єктів інфраструктури підтримки бізнесу та тризму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(Ц.3.2) 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Моніторинг реалізації інвестиційних проєктів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(стратегічний проєкт: «Індустріальні парки»)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Рівень будівельної готовності об'єкту (0-100%) </a:t>
                      </a: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-промислових</a:t>
                      </a: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об'єктів в рамках створення </a:t>
                      </a: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Агро-фуд-техкластеру</a:t>
                      </a: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на території Вінницького ІП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620697"/>
                  </a:ext>
                </a:extLst>
              </a:tr>
              <a:tr h="38456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Рівень будівельної готовності об'єкту (0-100%) -промислових об'єктів на території індустріального парку «ВінІндастрі»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712485"/>
                  </a:ext>
                </a:extLst>
              </a:tr>
              <a:tr h="48711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0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Отримання містобудівних умов та обмежень для реалізації інвестиційних проєктів у галузі харчової промисловості.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Початок </a:t>
                      </a:r>
                      <a:r>
                        <a:rPr lang="uk-UA" sz="10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проєктування</a:t>
                      </a: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інвестиційних проєктів у галузі харчової промисловості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972603"/>
                  </a:ext>
                </a:extLst>
              </a:tr>
              <a:tr h="48711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uk-UA" sz="1100" b="0" kern="1200" noProof="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Енергозаощадження</a:t>
                      </a:r>
                      <a:r>
                        <a:rPr lang="uk-UA" sz="11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та відновлювальна енергетика». Підвищення ефективності комунальних підприємств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(Ц.3.6)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Встановити / погодити економічно обґрунтовані тарифи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Збільшення показника «Чистий дохід(виручка) від реалізації продукції(товарів, робіт, послуг)» в порівнянні з аналогічним періодом минулого року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74812"/>
                  </a:ext>
                </a:extLst>
              </a:tr>
              <a:tr h="48711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Затвердити фінансові плани міських комунальних підприємств на 2024 рік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45 фінансових планів (рішення виконавчого комітету міської ради)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1 квартал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577389"/>
                  </a:ext>
                </a:extLst>
              </a:tr>
              <a:tr h="48711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Надати кредити (позики) на піль­гових умовах ОСББ міста для реалізації ними заходів з </a:t>
                      </a:r>
                      <a:r>
                        <a:rPr lang="uk-UA" sz="10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енергоефективності</a:t>
                      </a: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в рамках Програми підтримки </a:t>
                      </a:r>
                      <a:r>
                        <a:rPr lang="uk-UA" sz="10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енерго­модернізації</a:t>
                      </a: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бага­то­квартирних будин­ків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Надання кредитів (позик) 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6-м</a:t>
                      </a: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ОСББ 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(в т.ч. 3-м–по д</a:t>
                      </a:r>
                      <a:r>
                        <a:rPr lang="uk-UA" sz="10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іючих</a:t>
                      </a: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договорах, укладених у 2023 році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)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126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013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2024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82872"/>
              </p:ext>
            </p:extLst>
          </p:nvPr>
        </p:nvGraphicFramePr>
        <p:xfrm>
          <a:off x="1844175" y="1296475"/>
          <a:ext cx="10198340" cy="529604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5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698">
                  <a:extLst>
                    <a:ext uri="{9D8B030D-6E8A-4147-A177-3AD203B41FA5}">
                      <a16:colId xmlns:a16="http://schemas.microsoft.com/office/drawing/2014/main" val="3287885223"/>
                    </a:ext>
                  </a:extLst>
                </a:gridCol>
                <a:gridCol w="4022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525">
                  <a:extLst>
                    <a:ext uri="{9D8B030D-6E8A-4147-A177-3AD203B41FA5}">
                      <a16:colId xmlns:a16="http://schemas.microsoft.com/office/drawing/2014/main" val="4067018096"/>
                    </a:ext>
                  </a:extLst>
                </a:gridCol>
              </a:tblGrid>
              <a:tr h="17908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>
                          <a:latin typeface="Vinnytsia Sans" panose="00000500000000000000" pitchFamily="50" charset="0"/>
                        </a:rPr>
                        <a:t>Стратегічна</a:t>
                      </a:r>
                      <a:r>
                        <a:rPr lang="ru-RU" sz="1600" b="1" kern="1200" dirty="0">
                          <a:latin typeface="Vinnytsia Sans" panose="00000500000000000000" pitchFamily="50" charset="0"/>
                        </a:rPr>
                        <a:t> ціль </a:t>
                      </a:r>
                      <a:r>
                        <a:rPr lang="uk-UA" sz="1600" b="1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600" b="1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latin typeface="Vinnytsia Sans" panose="00000500000000000000" pitchFamily="50" charset="0"/>
                        </a:rPr>
                        <a:t>2024 рік</a:t>
                      </a:r>
                      <a:endParaRPr lang="uk-UA" sz="1600" b="1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b="1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1600" b="1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1600" b="1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ru-RU" sz="1600" b="1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600" b="1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600" b="1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600" b="1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600" b="1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uk-UA" sz="10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Розвинутий сталий і соціально відповідальний бізнес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uk-UA" sz="10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(Ціль 4.1.)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uk-UA" sz="10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Перехід до зеленої економіки. Запровадження інструментів зеленого економічного зростання (Ціль 4.3 /захід 4.3.2.)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endParaRPr lang="uk-UA" sz="1000" b="0" kern="1200" noProof="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Затвердити Програму розвитку малого та середнього підприємництва ВМТГ на 2024-2026 роки 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Затверджений програмний планувальний документ 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1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761544"/>
                  </a:ext>
                </a:extLst>
              </a:tr>
              <a:tr h="697240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Провести зустрічі за участі міського голови з представниками бізнес-спільнот ВМТГ (включаючи виїзди на підприємства)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 Кількісні: 4 зустрічі з представниками бізнесу, 3 виїзди в квартал - 12 виїздів на підприємства.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налагодження ефективної, взаємовигідної співпраці бізнесу та влади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 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57804"/>
                  </a:ext>
                </a:extLst>
              </a:tr>
              <a:tr h="955533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Продовжити роботу по Порядку часткової компенсації: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роботодавцям витрат на загальнообов'язкове державне соціальне страхування за новостворені робочі місця за рахунок коштів бюджету ВМТГ;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uk-UA" sz="10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відсотків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за </a:t>
                      </a:r>
                      <a:r>
                        <a:rPr lang="uk-UA" sz="1000" b="0" kern="1200" noProof="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залученими кредитами суб’єктам малого та середнього підприємництва за рахунок коштів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бюджету ВМТГ;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витрат на придбання обладнання для виробництва електроенергії з відновлюваних джерел енергії суб’єктам мікро-, малого та середнього підприємництва за рахунок коштів бюджету ВМТГ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розвиток бізнесу, реалізація заходів з енергозбереження, створення нових робочих місць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596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1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2024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640891"/>
              </p:ext>
            </p:extLst>
          </p:nvPr>
        </p:nvGraphicFramePr>
        <p:xfrm>
          <a:off x="1915886" y="1219200"/>
          <a:ext cx="10215153" cy="411015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04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859">
                  <a:extLst>
                    <a:ext uri="{9D8B030D-6E8A-4147-A177-3AD203B41FA5}">
                      <a16:colId xmlns:a16="http://schemas.microsoft.com/office/drawing/2014/main" val="3287885223"/>
                    </a:ext>
                  </a:extLst>
                </a:gridCol>
                <a:gridCol w="3571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213">
                  <a:extLst>
                    <a:ext uri="{9D8B030D-6E8A-4147-A177-3AD203B41FA5}">
                      <a16:colId xmlns:a16="http://schemas.microsoft.com/office/drawing/2014/main" val="4067018096"/>
                    </a:ext>
                  </a:extLst>
                </a:gridCol>
              </a:tblGrid>
              <a:tr h="1502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>
                          <a:latin typeface="Vinnytsia Sans" panose="00000500000000000000" pitchFamily="50" charset="0"/>
                        </a:rPr>
                        <a:t>Стратегічна</a:t>
                      </a:r>
                      <a:r>
                        <a:rPr lang="ru-RU" sz="1600" kern="1200" dirty="0">
                          <a:latin typeface="Vinnytsia Sans" panose="00000500000000000000" pitchFamily="50" charset="0"/>
                        </a:rPr>
                        <a:t> ціль </a:t>
                      </a: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2024 рік</a:t>
                      </a:r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16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ru-RU" sz="1600" b="1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6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6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18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Розвинутий сталий і соціально відповідальний бізнес  (Ціль 4.1 /захід 4.1.2.)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Провести дослідження і оцінку формування галузевих кластерів у Вінницькій міській територіальній громаді»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розроблено 1 документ - кластерне дослідження.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 Якісні: надано висновки і рекомендації щодо потенціалу створення кластерів на території ВМТГ 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1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57804"/>
                  </a:ext>
                </a:extLst>
              </a:tr>
              <a:tr h="919627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Формувати місцевою владою сприятливе регуляторне поле (дотримуватися затвердженого плану прийняття регуляторних актів та здійснення відстеження їх результативності на 2024 рік) 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2 регуляторні акти для прийняття виконавчими органами міської ради, 4 – відстеження результативності РА.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інформаційна відкритість та залучення громадськості до проведення регуляторних процедур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596606"/>
                  </a:ext>
                </a:extLst>
              </a:tr>
              <a:tr h="9183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Економічне зростання через інновації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(Ціль 4.2 )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Забезпечення розвитку галузей овочівництва та картоплярства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11 суб’єктів господарювання отримають фінансову підтримку.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збільшення обсягів вирощування овочів та картоплі та забезпечення споживачів цими продуктами харчування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9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13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2024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41964"/>
              </p:ext>
            </p:extLst>
          </p:nvPr>
        </p:nvGraphicFramePr>
        <p:xfrm>
          <a:off x="1915886" y="1219202"/>
          <a:ext cx="10215153" cy="52537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638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641">
                  <a:extLst>
                    <a:ext uri="{9D8B030D-6E8A-4147-A177-3AD203B41FA5}">
                      <a16:colId xmlns:a16="http://schemas.microsoft.com/office/drawing/2014/main" val="3287885223"/>
                    </a:ext>
                  </a:extLst>
                </a:gridCol>
                <a:gridCol w="4121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2588">
                  <a:extLst>
                    <a:ext uri="{9D8B030D-6E8A-4147-A177-3AD203B41FA5}">
                      <a16:colId xmlns:a16="http://schemas.microsoft.com/office/drawing/2014/main" val="4067018096"/>
                    </a:ext>
                  </a:extLst>
                </a:gridCol>
              </a:tblGrid>
              <a:tr h="1301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>
                          <a:latin typeface="Vinnytsia Sans" panose="00000500000000000000" pitchFamily="50" charset="0"/>
                        </a:rPr>
                        <a:t>Стратегічна</a:t>
                      </a:r>
                      <a:r>
                        <a:rPr lang="ru-RU" sz="1600" kern="1200" dirty="0">
                          <a:latin typeface="Vinnytsia Sans" panose="00000500000000000000" pitchFamily="50" charset="0"/>
                        </a:rPr>
                        <a:t> ціль </a:t>
                      </a: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2024 рік</a:t>
                      </a:r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Показники досягнення завдання КРІ (яких конкретно кількісних</a:t>
                      </a:r>
                      <a:r>
                        <a:rPr lang="uk-UA" sz="16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  <a:endParaRPr lang="ru-RU" sz="1600" b="1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6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6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550">
                <a:tc rowSpan="4"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Економічне зростання через інновації 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(Ціль 4.2 )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Відновлення та збереження водних об’єктів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9 ініціативних груп «Чиста водойма».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забезпечення належного санітарного та екологічного стану прибережних захисних смуг та водних об’єктів (ставків)</a:t>
                      </a:r>
                    </a:p>
                  </a:txBody>
                  <a:tcPr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57804"/>
                  </a:ext>
                </a:extLst>
              </a:tr>
              <a:tr h="75869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9 Меморандумів про співпрацю та взаєморозуміння у сфері охорони довкілля.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забезпечення належного санітарного та екологічного стану прибережних захисних смуг та водних об’єктів (ставків), налагодження співпраці з жителями сіл громади</a:t>
                      </a:r>
                    </a:p>
                  </a:txBody>
                  <a:tcPr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kern="12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56794"/>
                  </a:ext>
                </a:extLst>
              </a:tr>
              <a:tr h="758695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Забезпечення розвитку галузі бджільництва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місцеві пасічники отримають </a:t>
                      </a: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фінпідтримку</a:t>
                      </a: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 (згідно з офіційно поданими заявами).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збільшення чисельності бджолосімей та обсягів виробництва меду та медової продукції.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700558"/>
                  </a:ext>
                </a:extLst>
              </a:tr>
              <a:tr h="758695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Впровадження дорадчих послуг на території Вінницької громади 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Кількісні: надання дорадчих послуг, у тому числі  індивідуальних, шляхом участі суб’єктів господарювання аграрної сфери (малий та середній фермер), пасічників та користувачів водних об’єктів (ставків) у  семінарах, тренінгах та </a:t>
                      </a: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вебінарах</a:t>
                      </a: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, які проходитимуть в Центрі органічного виробництва та Центрі аграрної науково-просвітницької діяльності на базі Інституту кормів та сільського господарства Поділля НААН.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Якісні: підвищення їх професійних знань з питань раціонального та ефективного ведення сільського господарства шляхом отримання дорадчих послуг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ea typeface="+mn-ea"/>
                          <a:cs typeface="+mn-cs"/>
                        </a:rPr>
                        <a:t>4 квартал</a:t>
                      </a:r>
                    </a:p>
                  </a:txBody>
                  <a:tcPr marT="0" marB="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54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08051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894</Words>
  <Application>Microsoft Office PowerPoint</Application>
  <PresentationFormat>Широкий екран</PresentationFormat>
  <Paragraphs>116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Vinnytsia Sans</vt:lpstr>
      <vt:lpstr>1_Тема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Даровська Валентина Миколаївна</dc:creator>
  <cp:lastModifiedBy>Даровська Валентина Миколаївна</cp:lastModifiedBy>
  <cp:revision>5</cp:revision>
  <cp:lastPrinted>2025-04-29T07:29:26Z</cp:lastPrinted>
  <dcterms:created xsi:type="dcterms:W3CDTF">2025-04-28T12:57:12Z</dcterms:created>
  <dcterms:modified xsi:type="dcterms:W3CDTF">2025-04-29T09:41:56Z</dcterms:modified>
</cp:coreProperties>
</file>